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37" r:id="rId3"/>
    <p:sldId id="259" r:id="rId4"/>
    <p:sldId id="261" r:id="rId5"/>
    <p:sldId id="262" r:id="rId6"/>
    <p:sldId id="263" r:id="rId7"/>
    <p:sldId id="338" r:id="rId8"/>
    <p:sldId id="264" r:id="rId9"/>
    <p:sldId id="268" r:id="rId10"/>
    <p:sldId id="270" r:id="rId11"/>
    <p:sldId id="282" r:id="rId12"/>
    <p:sldId id="283" r:id="rId13"/>
    <p:sldId id="284" r:id="rId14"/>
    <p:sldId id="331" r:id="rId15"/>
    <p:sldId id="339" r:id="rId16"/>
    <p:sldId id="34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ABD144-79B7-5C4A-BCA0-D57ADB00C05E}" v="4" dt="2020-10-06T20:55:43.0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6070"/>
  </p:normalViewPr>
  <p:slideViewPr>
    <p:cSldViewPr snapToGrid="0" snapToObjects="1" showGuides="1">
      <p:cViewPr varScale="1">
        <p:scale>
          <a:sx n="110" d="100"/>
          <a:sy n="110" d="100"/>
        </p:scale>
        <p:origin x="53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roeder, Julia" userId="22ffd91a-9b88-4279-86a5-c9a7a460afb6" providerId="ADAL" clId="{D4ABD144-79B7-5C4A-BCA0-D57ADB00C05E}"/>
    <pc:docChg chg="undo custSel modSld">
      <pc:chgData name="Schroeder, Julia" userId="22ffd91a-9b88-4279-86a5-c9a7a460afb6" providerId="ADAL" clId="{D4ABD144-79B7-5C4A-BCA0-D57ADB00C05E}" dt="2020-10-06T20:55:49.479" v="5" actId="1076"/>
      <pc:docMkLst>
        <pc:docMk/>
      </pc:docMkLst>
      <pc:sldChg chg="addSp modSp mod">
        <pc:chgData name="Schroeder, Julia" userId="22ffd91a-9b88-4279-86a5-c9a7a460afb6" providerId="ADAL" clId="{D4ABD144-79B7-5C4A-BCA0-D57ADB00C05E}" dt="2020-10-06T20:55:49.479" v="5" actId="1076"/>
        <pc:sldMkLst>
          <pc:docMk/>
          <pc:sldMk cId="1072801275" sldId="257"/>
        </pc:sldMkLst>
        <pc:spChg chg="add mod">
          <ac:chgData name="Schroeder, Julia" userId="22ffd91a-9b88-4279-86a5-c9a7a460afb6" providerId="ADAL" clId="{D4ABD144-79B7-5C4A-BCA0-D57ADB00C05E}" dt="2020-10-06T20:55:43.031" v="3"/>
          <ac:spMkLst>
            <pc:docMk/>
            <pc:sldMk cId="1072801275" sldId="257"/>
            <ac:spMk id="6" creationId="{3E90DA87-8D52-AC4C-BB27-B0F7767BF919}"/>
          </ac:spMkLst>
        </pc:spChg>
        <pc:picChg chg="mod">
          <ac:chgData name="Schroeder, Julia" userId="22ffd91a-9b88-4279-86a5-c9a7a460afb6" providerId="ADAL" clId="{D4ABD144-79B7-5C4A-BCA0-D57ADB00C05E}" dt="2020-10-06T20:55:49.479" v="5" actId="1076"/>
          <ac:picMkLst>
            <pc:docMk/>
            <pc:sldMk cId="1072801275" sldId="257"/>
            <ac:picMk id="4" creationId="{00000000-0000-0000-0000-000000000000}"/>
          </ac:picMkLst>
        </pc:picChg>
      </pc:sldChg>
    </pc:docChg>
  </pc:docChgLst>
  <pc:docChgLst>
    <pc:chgData name="Schroeder, Julia" userId="22ffd91a-9b88-4279-86a5-c9a7a460afb6" providerId="ADAL" clId="{5FF6265B-3507-1743-975C-716352C06086}"/>
    <pc:docChg chg="custSel modSld sldOrd">
      <pc:chgData name="Schroeder, Julia" userId="22ffd91a-9b88-4279-86a5-c9a7a460afb6" providerId="ADAL" clId="{5FF6265B-3507-1743-975C-716352C06086}" dt="2020-09-18T14:11:44.706" v="117" actId="20577"/>
      <pc:docMkLst>
        <pc:docMk/>
      </pc:docMkLst>
      <pc:sldChg chg="modSp mod modAnim">
        <pc:chgData name="Schroeder, Julia" userId="22ffd91a-9b88-4279-86a5-c9a7a460afb6" providerId="ADAL" clId="{5FF6265B-3507-1743-975C-716352C06086}" dt="2020-09-18T14:11:44.706" v="117" actId="20577"/>
        <pc:sldMkLst>
          <pc:docMk/>
          <pc:sldMk cId="839123422" sldId="331"/>
        </pc:sldMkLst>
        <pc:spChg chg="mod">
          <ac:chgData name="Schroeder, Julia" userId="22ffd91a-9b88-4279-86a5-c9a7a460afb6" providerId="ADAL" clId="{5FF6265B-3507-1743-975C-716352C06086}" dt="2020-09-18T14:11:44.706" v="117" actId="20577"/>
          <ac:spMkLst>
            <pc:docMk/>
            <pc:sldMk cId="839123422" sldId="331"/>
            <ac:spMk id="4" creationId="{00000000-0000-0000-0000-000000000000}"/>
          </ac:spMkLst>
        </pc:spChg>
        <pc:spChg chg="mod">
          <ac:chgData name="Schroeder, Julia" userId="22ffd91a-9b88-4279-86a5-c9a7a460afb6" providerId="ADAL" clId="{5FF6265B-3507-1743-975C-716352C06086}" dt="2020-09-18T12:53:38.264" v="39" actId="1076"/>
          <ac:spMkLst>
            <pc:docMk/>
            <pc:sldMk cId="839123422" sldId="331"/>
            <ac:spMk id="30" creationId="{00000000-0000-0000-0000-000000000000}"/>
          </ac:spMkLst>
        </pc:spChg>
      </pc:sldChg>
      <pc:sldChg chg="ord">
        <pc:chgData name="Schroeder, Julia" userId="22ffd91a-9b88-4279-86a5-c9a7a460afb6" providerId="ADAL" clId="{5FF6265B-3507-1743-975C-716352C06086}" dt="2020-09-18T12:53:01.405" v="0" actId="20578"/>
        <pc:sldMkLst>
          <pc:docMk/>
          <pc:sldMk cId="1871667255" sldId="339"/>
        </pc:sldMkLst>
      </pc:sldChg>
    </pc:docChg>
  </pc:docChgLst>
</pc:chgInfo>
</file>

<file path=ppt/media/image1.tiff>
</file>

<file path=ppt/media/image10.png>
</file>

<file path=ppt/media/image11.png>
</file>

<file path=ppt/media/image12.png>
</file>

<file path=ppt/media/image2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162F6-65E3-EE46-B2EF-BBDB1C6337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5C4DC2-1F3C-484B-96AA-4CC122B7AD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2B057-E0A0-2B4F-AEC8-FAEF3CF3F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3AC5A-66A6-5845-8633-E7EE1470B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24E5C-94BD-014D-93CC-7F6F78985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30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6CC5D-47FF-D346-9B73-3C9B3C372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8D38AB-0595-F84C-95B0-84180BD8B4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71C3E-896B-E74D-9CF4-E4D55E1E2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36C0-CD5F-ED4C-9B64-DD225968F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DDFEB-1E7B-F748-B107-7DB5BAD0F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294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C310C-F9B9-2845-A22E-7123F7FCB5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2EE1D6-32BD-B34A-BFDB-881C756044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D3226-2C5C-4F43-9B6E-AA873C446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EC397-B539-7543-887C-29B200581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94E1C-3081-514E-8DC7-C9BAD5FED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52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E3AF6-75F5-F54D-B57A-D20380768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5A31C-7329-4540-9BBD-7C1078B47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9840B-76A4-9C46-A45B-8EF80D252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D1956-9424-8042-B217-F3E31D08E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DBCE5-A3D5-B748-A962-971E3AF9D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78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5ADCD-26A4-8F4A-8F29-ADBDDE8E9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B580C1-CB9B-6442-A5B4-E9651DC5A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4B2DA-321C-064A-8139-296544883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15620-F791-8944-9C91-C9E0194E7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69546-FAC8-794A-9A4F-F58A3CD57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18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D3FD6-C8C0-214F-9FEB-E38D668E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D96F9-E2FD-1C41-9C69-E7BDB41BDA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1E2F8-0A36-E34A-B185-17785E4B3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D8C018-AC3B-EE48-A5FD-67461249D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E97B4A-C3AB-4145-9930-BD7495FB2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9C78F2-E48A-6D45-B81C-9423CE45F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05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3B9B4-E0FC-EF4C-84F9-050607752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BA01F-55E9-5341-ADED-5531F2BE9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7CDB14-C08F-024A-81CF-E8C718E5E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52110D-1DC6-D548-BA23-0C18FE15FD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89A31-EE70-B34A-913B-73511921BA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8453ED-648B-EF4F-AD5B-AA643EE9A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01F7D4-B602-C44C-9FF9-AD3D3B63C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CB4E2F-F244-7947-80A6-750B4313E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12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0E330-EBDF-AE44-9341-220F3B321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010D60-110E-CC49-A0BE-2ACC6D5B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6AB3A5-2323-1A44-90F7-5D32A8A8D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52FFF-EFFD-DF40-B84A-84CC618DA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86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06BA7A-9CA2-454B-9635-0649F7C52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CC50A2-9156-4C48-8A33-A399AA0E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96C708-266B-2D4A-A8E9-EFD98A908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76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C0B2A-74B2-754C-B7BC-F93C68273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3E9D7-D1B0-554F-BF82-01021CDB2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5FC61-2A8C-9848-BBA9-0FB16EBE43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3CB74-69A4-AE47-BDE3-83888C683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E3A6A-2321-4B47-ACEC-B97696A86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2EE8F9-794F-9A48-955A-6B938F0CA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38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4EB5F-98AC-8148-8C96-917483A23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6E6680-E036-2741-8170-CDF4637BE4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F9EA9-CD29-C84E-B5E5-89AEF7F111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EA2B6-0330-9C41-85E4-EC02144E9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354E76-BEA6-D548-AE34-A5964DE89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66BE10-21D2-F94B-AA35-199DE4DC9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367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2DC3C5-815B-2047-BA6D-B43C01AAD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AE8AF-80B1-A94A-9110-1D2AECA9E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90288-E5AE-1641-ABD2-355CCFB855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1751B-0DC6-ED4B-9186-245BF830B212}" type="datetimeFigureOut">
              <a:rPr lang="en-US" smtClean="0"/>
              <a:t>10/6/20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20A26-4F07-3349-969B-BB2021FE4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1AA59-BCFE-F94F-893D-633AA0FA3D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8FCEA-7C38-DF44-AFA8-817BC5B86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778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i.imgur.com/cWwxYa9.gifv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613" y="1399765"/>
            <a:ext cx="9144000" cy="2387600"/>
          </a:xfrm>
        </p:spPr>
        <p:txBody>
          <a:bodyPr>
            <a:noAutofit/>
          </a:bodyPr>
          <a:lstStyle/>
          <a:p>
            <a:r>
              <a:rPr lang="en-US" sz="8000" dirty="0"/>
              <a:t>Statistics </a:t>
            </a:r>
            <a:br>
              <a:rPr lang="en-US" sz="8000" dirty="0"/>
            </a:br>
            <a:r>
              <a:rPr lang="en-US" sz="8000" dirty="0"/>
              <a:t>with </a:t>
            </a:r>
            <a:br>
              <a:rPr lang="en-US" sz="8000" dirty="0"/>
            </a:br>
            <a:r>
              <a:rPr lang="en-US" sz="8000" dirty="0"/>
              <a:t>Spa            </a:t>
            </a:r>
            <a:r>
              <a:rPr lang="en-US" sz="8000" dirty="0" err="1"/>
              <a:t>ows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2904" y="4252877"/>
            <a:ext cx="9144000" cy="1655762"/>
          </a:xfrm>
        </p:spPr>
        <p:txBody>
          <a:bodyPr/>
          <a:lstStyle/>
          <a:p>
            <a:r>
              <a:rPr lang="en-US" sz="3600" dirty="0"/>
              <a:t>Lecture 10</a:t>
            </a:r>
          </a:p>
          <a:p>
            <a:r>
              <a:rPr lang="en-US" dirty="0"/>
              <a:t>Julia Schroeder</a:t>
            </a:r>
          </a:p>
          <a:p>
            <a:r>
              <a:rPr lang="en-US" dirty="0" err="1"/>
              <a:t>Julia.schroeder@imperial.ac.uk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575" y="2693158"/>
            <a:ext cx="1198069" cy="908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312" y="2693158"/>
            <a:ext cx="1198069" cy="90888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E90DA87-8D52-AC4C-BB27-B0F7767BF919}"/>
                  </a:ext>
                </a:extLst>
              </p:cNvPr>
              <p:cNvSpPr txBox="1"/>
              <p:nvPr/>
            </p:nvSpPr>
            <p:spPr>
              <a:xfrm>
                <a:off x="5642658" y="2974693"/>
                <a:ext cx="429541" cy="34381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/>
                        <m:sup/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E90DA87-8D52-AC4C-BB27-B0F7767BF9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2658" y="2974693"/>
                <a:ext cx="429541" cy="34381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2801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Covariance vs Correlation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i="1">
                              <a:latin typeface="Cambria Math" charset="0"/>
                            </a:rPr>
                            <m:t>𝐶𝑜𝑣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 </m:t>
                          </m:r>
                        </m:e>
                        <m:sub>
                          <m:r>
                            <a:rPr lang="en-GB" sz="3200" i="1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b="0" i="1" smtClean="0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𝑦</m:t>
                              </m:r>
                              <m:r>
                                <a:rPr lang="en-GB" sz="32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GB" sz="3200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838200" y="4149455"/>
                <a:ext cx="3246530" cy="10768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charset="0"/>
                            </a:rPr>
                            <m:t>𝐶𝑜𝑟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GB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𝜌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𝐶𝑜𝑣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149455"/>
                <a:ext cx="3246530" cy="1076833"/>
              </a:xfrm>
              <a:prstGeom prst="rect">
                <a:avLst/>
              </a:prstGeom>
              <a:blipFill>
                <a:blip r:embed="rId3"/>
                <a:stretch>
                  <a:fillRect l="-2734" r="-781" b="-104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028" y="43422"/>
            <a:ext cx="3867807" cy="130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742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Covariance vs Correlation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Ok, why do we need two versions of this?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028" y="43422"/>
            <a:ext cx="3867807" cy="13056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i="1">
                              <a:latin typeface="Cambria Math" charset="0"/>
                            </a:rPr>
                            <m:t>𝐶𝑜𝑣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 </m:t>
                          </m:r>
                        </m:e>
                        <m:sub>
                          <m:r>
                            <a:rPr lang="en-GB" sz="3200" i="1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b="0" i="1" smtClean="0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𝑦</m:t>
                              </m:r>
                              <m:r>
                                <a:rPr lang="en-GB" sz="32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GB" sz="3200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838200" y="4424597"/>
                <a:ext cx="3336298" cy="10768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charset="0"/>
                            </a:rPr>
                            <m:t>𝐶𝑜𝑟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GB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𝜌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𝐶𝑜𝑣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24597"/>
                <a:ext cx="3336298" cy="107683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6404113" y="2870325"/>
            <a:ext cx="49496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correlation coefficient is the covariance divided by the product of the standard deviations</a:t>
            </a:r>
          </a:p>
          <a:p>
            <a:endParaRPr lang="en-US" sz="2800" dirty="0"/>
          </a:p>
          <a:p>
            <a:r>
              <a:rPr lang="en-US" sz="2800" dirty="0"/>
              <a:t>It is the </a:t>
            </a:r>
            <a:r>
              <a:rPr lang="en-US" sz="2800" i="1" dirty="0"/>
              <a:t>standardized </a:t>
            </a:r>
            <a:r>
              <a:rPr lang="en-US" sz="2800" dirty="0"/>
              <a:t>version of the covariance</a:t>
            </a:r>
          </a:p>
        </p:txBody>
      </p:sp>
    </p:spTree>
    <p:extLst>
      <p:ext uri="{BB962C8B-B14F-4D97-AF65-F5344CB8AC3E}">
        <p14:creationId xmlns:p14="http://schemas.microsoft.com/office/powerpoint/2010/main" val="575007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Covariance vs Correlation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Ok, why do we need two versions of this?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028" y="43422"/>
            <a:ext cx="3867807" cy="13056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i="1">
                              <a:latin typeface="Cambria Math" charset="0"/>
                            </a:rPr>
                            <m:t>𝐶𝑜𝑣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 </m:t>
                          </m:r>
                        </m:e>
                        <m:sub>
                          <m:r>
                            <a:rPr lang="en-GB" sz="3200" i="1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b="0" i="1" smtClean="0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𝑦</m:t>
                              </m:r>
                              <m:r>
                                <a:rPr lang="en-GB" sz="32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GB" sz="3200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838200" y="4424597"/>
                <a:ext cx="3336298" cy="10768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charset="0"/>
                            </a:rPr>
                            <m:t>𝐶𝑜𝑟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GB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𝜌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𝐶𝑜𝑣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32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424597"/>
                <a:ext cx="3336298" cy="107683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6404113" y="2870325"/>
            <a:ext cx="53836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correlation coefficient is the covariance divided by the product of the standard deviations</a:t>
            </a:r>
          </a:p>
          <a:p>
            <a:endParaRPr lang="en-US" sz="2800" dirty="0"/>
          </a:p>
          <a:p>
            <a:r>
              <a:rPr lang="en-US" sz="2800" dirty="0"/>
              <a:t>It is the </a:t>
            </a:r>
            <a:r>
              <a:rPr lang="en-US" sz="2800" i="1" dirty="0"/>
              <a:t>standardized </a:t>
            </a:r>
            <a:r>
              <a:rPr lang="en-US" sz="2800" dirty="0"/>
              <a:t>version of the covariance</a:t>
            </a:r>
          </a:p>
          <a:p>
            <a:endParaRPr lang="en-US" sz="2800" dirty="0"/>
          </a:p>
          <a:p>
            <a:r>
              <a:rPr lang="en-US" sz="2800" dirty="0" err="1"/>
              <a:t>r</a:t>
            </a:r>
            <a:r>
              <a:rPr lang="en-US" sz="2800" baseline="-25000" dirty="0" err="1"/>
              <a:t>x,y</a:t>
            </a:r>
            <a:r>
              <a:rPr lang="en-US" sz="2800" dirty="0"/>
              <a:t> =Pearson’s correlation coefficient</a:t>
            </a:r>
          </a:p>
        </p:txBody>
      </p:sp>
    </p:spTree>
    <p:extLst>
      <p:ext uri="{BB962C8B-B14F-4D97-AF65-F5344CB8AC3E}">
        <p14:creationId xmlns:p14="http://schemas.microsoft.com/office/powerpoint/2010/main" val="2983432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r>
              <a:rPr lang="en-US" sz="2700" dirty="0"/>
              <a:t>Correlation coefficient	 r		Coefficient of determination R</a:t>
            </a:r>
            <a:r>
              <a:rPr lang="en-US" sz="2700" baseline="30000" dirty="0"/>
              <a:t>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573C9-79C9-F148-8666-BB30A8BAF3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41537"/>
            <a:ext cx="5181600" cy="4351338"/>
          </a:xfrm>
        </p:spPr>
        <p:txBody>
          <a:bodyPr/>
          <a:lstStyle/>
          <a:p>
            <a:r>
              <a:rPr lang="en-US" dirty="0"/>
              <a:t>Describes the relationship between x an y</a:t>
            </a:r>
          </a:p>
          <a:p>
            <a:r>
              <a:rPr lang="en-US" dirty="0"/>
              <a:t>Between -1 and 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181D91-043E-0349-B544-FC3E88AD7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41537"/>
            <a:ext cx="5181600" cy="4351338"/>
          </a:xfrm>
        </p:spPr>
        <p:txBody>
          <a:bodyPr/>
          <a:lstStyle/>
          <a:p>
            <a:r>
              <a:rPr lang="en-US" dirty="0"/>
              <a:t>Describes how strong x and y are correlated</a:t>
            </a:r>
          </a:p>
          <a:p>
            <a:r>
              <a:rPr lang="en-US" dirty="0"/>
              <a:t>Between 0 and 1</a:t>
            </a:r>
          </a:p>
        </p:txBody>
      </p:sp>
    </p:spTree>
    <p:extLst>
      <p:ext uri="{BB962C8B-B14F-4D97-AF65-F5344CB8AC3E}">
        <p14:creationId xmlns:p14="http://schemas.microsoft.com/office/powerpoint/2010/main" val="398898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902"/>
            <a:ext cx="10515600" cy="1325563"/>
          </a:xfrm>
        </p:spPr>
        <p:txBody>
          <a:bodyPr/>
          <a:lstStyle/>
          <a:p>
            <a:r>
              <a:rPr lang="en-GB" dirty="0"/>
              <a:t>R</a:t>
            </a:r>
            <a:r>
              <a:rPr lang="en-GB" baseline="30000" dirty="0"/>
              <a:t>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232833"/>
            <a:ext cx="6125222" cy="509892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Coefficient of determination</a:t>
            </a:r>
          </a:p>
          <a:p>
            <a:r>
              <a:rPr lang="en-US" dirty="0"/>
              <a:t>Proportion of how much variance in y is explained by x</a:t>
            </a:r>
          </a:p>
          <a:p>
            <a:r>
              <a:rPr lang="en-US" dirty="0"/>
              <a:t>One explanatory variable: r</a:t>
            </a:r>
            <a:r>
              <a:rPr lang="en-US" baseline="30000" dirty="0"/>
              <a:t>2</a:t>
            </a:r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r>
              <a:rPr lang="en-US" dirty="0"/>
              <a:t>Or: How much variance remains unexplained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011" y="0"/>
            <a:ext cx="4633137" cy="5295014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7559749" y="546755"/>
            <a:ext cx="3516746" cy="2894445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8059918" y="2780907"/>
            <a:ext cx="9426" cy="2450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9351390" y="1574276"/>
            <a:ext cx="0" cy="41478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8897688" y="2305461"/>
            <a:ext cx="10998" cy="7541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068640" y="546755"/>
            <a:ext cx="7855" cy="18068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8493973" y="2647507"/>
            <a:ext cx="7855" cy="55917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7484882" y="540618"/>
            <a:ext cx="3591613" cy="6137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7477027" y="758744"/>
            <a:ext cx="3591613" cy="6137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7477027" y="1536830"/>
            <a:ext cx="1874363" cy="9404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7435666" y="1973102"/>
            <a:ext cx="1874363" cy="9404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496889" y="2674334"/>
            <a:ext cx="997084" cy="3359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7456935" y="3203325"/>
            <a:ext cx="997084" cy="3359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7753116" y="2781801"/>
            <a:ext cx="265707" cy="286186"/>
          </a:xfrm>
          <a:prstGeom prst="rect">
            <a:avLst/>
          </a:prstGeom>
          <a:solidFill>
            <a:srgbClr val="FF0000">
              <a:alpha val="18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485500" y="2683505"/>
            <a:ext cx="488572" cy="534567"/>
          </a:xfrm>
          <a:prstGeom prst="rect">
            <a:avLst/>
          </a:prstGeom>
          <a:solidFill>
            <a:srgbClr val="FF0000">
              <a:alpha val="18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8876240" y="1556843"/>
            <a:ext cx="424973" cy="440411"/>
          </a:xfrm>
          <a:prstGeom prst="rect">
            <a:avLst/>
          </a:prstGeom>
          <a:solidFill>
            <a:srgbClr val="FF0000">
              <a:alpha val="18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8817941" y="2285136"/>
            <a:ext cx="88563" cy="88661"/>
          </a:xfrm>
          <a:prstGeom prst="rect">
            <a:avLst/>
          </a:prstGeom>
          <a:solidFill>
            <a:srgbClr val="FF0000">
              <a:alpha val="18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10845582" y="567641"/>
            <a:ext cx="193562" cy="205852"/>
          </a:xfrm>
          <a:prstGeom prst="rect">
            <a:avLst/>
          </a:prstGeom>
          <a:solidFill>
            <a:srgbClr val="FF0000">
              <a:alpha val="1800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956131" y="3555939"/>
                <a:ext cx="5255157" cy="13864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44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𝑅</m:t>
                          </m:r>
                        </m:e>
                        <m:sup>
                          <m:r>
                            <a:rPr lang="en-GB" sz="44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n-GB" sz="44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=1 − </m:t>
                      </m:r>
                      <m:f>
                        <m:fPr>
                          <m:ctrlPr>
                            <a:rPr lang="bg-BG" sz="4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bg-BG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4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lang="en-GB" sz="44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𝑟𝑒𝑠𝑖𝑑𝑢𝑎𝑙𝑠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sz="4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44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𝑆𝑆</m:t>
                              </m:r>
                            </m:e>
                            <m:sub>
                              <m:r>
                                <a:rPr lang="en-GB" sz="44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4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6131" y="3555939"/>
                <a:ext cx="5255157" cy="1386470"/>
              </a:xfrm>
              <a:prstGeom prst="rect">
                <a:avLst/>
              </a:prstGeom>
              <a:blipFill>
                <a:blip r:embed="rId3"/>
                <a:stretch>
                  <a:fillRect l="-1928" t="-901" r="-482"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9123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08D23275-F43D-E643-A282-2F7EC211D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235" y="0"/>
            <a:ext cx="816953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BA0C69-4609-FC42-8BB8-CC1349DC1BB3}"/>
              </a:ext>
            </a:extLst>
          </p:cNvPr>
          <p:cNvSpPr txBox="1"/>
          <p:nvPr/>
        </p:nvSpPr>
        <p:spPr>
          <a:xfrm>
            <a:off x="2641599" y="1103086"/>
            <a:ext cx="12223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 =  0.99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 0.99</a:t>
            </a:r>
          </a:p>
          <a:p>
            <a:r>
              <a:rPr lang="en-US" dirty="0" err="1"/>
              <a:t>Cov</a:t>
            </a:r>
            <a:r>
              <a:rPr lang="en-US" dirty="0"/>
              <a:t> = 1725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F6B854-B167-1F4B-B6EB-BD87A22A7CB7}"/>
              </a:ext>
            </a:extLst>
          </p:cNvPr>
          <p:cNvSpPr txBox="1"/>
          <p:nvPr/>
        </p:nvSpPr>
        <p:spPr>
          <a:xfrm>
            <a:off x="6096000" y="1103086"/>
            <a:ext cx="12223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 =  0.98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 0.97</a:t>
            </a:r>
          </a:p>
          <a:p>
            <a:r>
              <a:rPr lang="en-US" dirty="0" err="1"/>
              <a:t>Cov</a:t>
            </a:r>
            <a:r>
              <a:rPr lang="en-US" dirty="0"/>
              <a:t> = 1730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6FF2E7-ABAA-0C4B-B033-AF2B140DC81A}"/>
              </a:ext>
            </a:extLst>
          </p:cNvPr>
          <p:cNvSpPr txBox="1"/>
          <p:nvPr/>
        </p:nvSpPr>
        <p:spPr>
          <a:xfrm>
            <a:off x="8764480" y="1103086"/>
            <a:ext cx="12223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 =  0.80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 0.65</a:t>
            </a:r>
          </a:p>
          <a:p>
            <a:r>
              <a:rPr lang="en-US" dirty="0" err="1"/>
              <a:t>Cov</a:t>
            </a:r>
            <a:r>
              <a:rPr lang="en-US" dirty="0"/>
              <a:t> = 2110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3022D2-F45D-724A-BD63-AE2565B2D87C}"/>
              </a:ext>
            </a:extLst>
          </p:cNvPr>
          <p:cNvSpPr txBox="1"/>
          <p:nvPr/>
        </p:nvSpPr>
        <p:spPr>
          <a:xfrm>
            <a:off x="3495457" y="2332724"/>
            <a:ext cx="1345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 =  - 0.99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 0.99</a:t>
            </a:r>
          </a:p>
          <a:p>
            <a:r>
              <a:rPr lang="en-US" dirty="0" err="1"/>
              <a:t>Cov</a:t>
            </a:r>
            <a:r>
              <a:rPr lang="en-US" dirty="0"/>
              <a:t> = - 1710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B4A4FD-6764-AC45-9316-AEEF6D1A5A37}"/>
              </a:ext>
            </a:extLst>
          </p:cNvPr>
          <p:cNvSpPr txBox="1"/>
          <p:nvPr/>
        </p:nvSpPr>
        <p:spPr>
          <a:xfrm>
            <a:off x="6096000" y="2332724"/>
            <a:ext cx="1345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 =  - 0.98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 0.97</a:t>
            </a:r>
          </a:p>
          <a:p>
            <a:r>
              <a:rPr lang="en-US" dirty="0" err="1"/>
              <a:t>Cov</a:t>
            </a:r>
            <a:r>
              <a:rPr lang="en-US" dirty="0"/>
              <a:t> = - 1755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2101D-C157-D849-AA7D-1032199055E7}"/>
              </a:ext>
            </a:extLst>
          </p:cNvPr>
          <p:cNvSpPr txBox="1"/>
          <p:nvPr/>
        </p:nvSpPr>
        <p:spPr>
          <a:xfrm>
            <a:off x="8789401" y="2228093"/>
            <a:ext cx="1345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 =  - 0.79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 0.62</a:t>
            </a:r>
          </a:p>
          <a:p>
            <a:r>
              <a:rPr lang="en-US" dirty="0" err="1"/>
              <a:t>Cov</a:t>
            </a:r>
            <a:r>
              <a:rPr lang="en-US" dirty="0"/>
              <a:t> = - 1899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A898C9-FC18-3140-B10C-6BA1B65BBFC6}"/>
              </a:ext>
            </a:extLst>
          </p:cNvPr>
          <p:cNvSpPr txBox="1"/>
          <p:nvPr/>
        </p:nvSpPr>
        <p:spPr>
          <a:xfrm>
            <a:off x="2518167" y="4359140"/>
            <a:ext cx="11929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 =  0.99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 0.99</a:t>
            </a:r>
          </a:p>
          <a:p>
            <a:r>
              <a:rPr lang="en-US" dirty="0" err="1"/>
              <a:t>Cov</a:t>
            </a:r>
            <a:r>
              <a:rPr lang="en-US" dirty="0"/>
              <a:t> = 8.6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A98DEB-8D5E-C74D-AEFC-B0C3C8A03A9D}"/>
              </a:ext>
            </a:extLst>
          </p:cNvPr>
          <p:cNvSpPr txBox="1"/>
          <p:nvPr/>
        </p:nvSpPr>
        <p:spPr>
          <a:xfrm>
            <a:off x="5113142" y="4369920"/>
            <a:ext cx="11929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 =  0.15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 0.023</a:t>
            </a:r>
          </a:p>
          <a:p>
            <a:r>
              <a:rPr lang="en-US" dirty="0" err="1"/>
              <a:t>Cov</a:t>
            </a:r>
            <a:r>
              <a:rPr lang="en-US" dirty="0"/>
              <a:t> = 41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3BADEC-BB1C-F94D-9040-8DB09E9EB4A9}"/>
              </a:ext>
            </a:extLst>
          </p:cNvPr>
          <p:cNvSpPr txBox="1"/>
          <p:nvPr/>
        </p:nvSpPr>
        <p:spPr>
          <a:xfrm>
            <a:off x="7646953" y="4456186"/>
            <a:ext cx="1263487" cy="923330"/>
          </a:xfrm>
          <a:prstGeom prst="rect">
            <a:avLst/>
          </a:prstGeom>
          <a:solidFill>
            <a:srgbClr val="FFFFFF">
              <a:alpha val="74902"/>
            </a:srgb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Cor =  -0.03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 0.01</a:t>
            </a:r>
          </a:p>
          <a:p>
            <a:r>
              <a:rPr lang="en-US" dirty="0" err="1"/>
              <a:t>Cov</a:t>
            </a:r>
            <a:r>
              <a:rPr lang="en-US" dirty="0"/>
              <a:t> = - 84</a:t>
            </a:r>
          </a:p>
        </p:txBody>
      </p:sp>
    </p:spTree>
    <p:extLst>
      <p:ext uri="{BB962C8B-B14F-4D97-AF65-F5344CB8AC3E}">
        <p14:creationId xmlns:p14="http://schemas.microsoft.com/office/powerpoint/2010/main" val="1871667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7CFD4-1060-6F49-807F-1F4131F25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home: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926BD-8C60-6E41-B6DF-34AAF485C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67263"/>
          </a:xfrm>
        </p:spPr>
        <p:txBody>
          <a:bodyPr/>
          <a:lstStyle/>
          <a:p>
            <a:r>
              <a:rPr lang="en-US" dirty="0"/>
              <a:t>Differences between correlation coefficient, R</a:t>
            </a:r>
            <a:r>
              <a:rPr lang="en-US" baseline="30000" dirty="0"/>
              <a:t>2</a:t>
            </a:r>
            <a:r>
              <a:rPr lang="en-US" dirty="0"/>
              <a:t>, slope, and covariance</a:t>
            </a:r>
          </a:p>
        </p:txBody>
      </p:sp>
    </p:spTree>
    <p:extLst>
      <p:ext uri="{BB962C8B-B14F-4D97-AF65-F5344CB8AC3E}">
        <p14:creationId xmlns:p14="http://schemas.microsoft.com/office/powerpoint/2010/main" val="1709156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75966-9F07-124C-89F1-D83078262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DF6A0-5CA1-1349-80FD-D098AC9FF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covariance</a:t>
            </a:r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</a:p>
          <a:p>
            <a:r>
              <a:rPr lang="en-US" dirty="0"/>
              <a:t>Understanding correlations</a:t>
            </a:r>
          </a:p>
          <a:p>
            <a:r>
              <a:rPr lang="en-US" dirty="0"/>
              <a:t>Sums of squares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735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77" y="84660"/>
            <a:ext cx="7823648" cy="6044509"/>
          </a:xfrm>
          <a:prstGeom prst="rect">
            <a:avLst/>
          </a:prstGeom>
        </p:spPr>
      </p:pic>
      <p:sp>
        <p:nvSpPr>
          <p:cNvPr id="10" name="Left Brace 9"/>
          <p:cNvSpPr/>
          <p:nvPr/>
        </p:nvSpPr>
        <p:spPr>
          <a:xfrm rot="16200000">
            <a:off x="4249644" y="2344734"/>
            <a:ext cx="609600" cy="7391400"/>
          </a:xfrm>
          <a:prstGeom prst="leftBrace">
            <a:avLst>
              <a:gd name="adj1" fmla="val 35283"/>
              <a:gd name="adj2" fmla="val 50000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53107" y="6345234"/>
            <a:ext cx="32893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</a:rPr>
              <a:t>x</a:t>
            </a:r>
            <a:r>
              <a:rPr lang="en-US" b="1" i="1" baseline="-25000" dirty="0" err="1">
                <a:solidFill>
                  <a:srgbClr val="000000"/>
                </a:solidFill>
              </a:rPr>
              <a:t>i</a:t>
            </a:r>
            <a:endParaRPr lang="en-US" b="1" baseline="-25000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22806" y="52322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x</a:t>
            </a:r>
            <a:endParaRPr lang="en-US" b="1" baseline="-250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587207" y="650437"/>
            <a:ext cx="23796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825175" y="1024320"/>
            <a:ext cx="0" cy="4088472"/>
          </a:xfrm>
          <a:prstGeom prst="line">
            <a:avLst/>
          </a:prstGeom>
          <a:ln w="381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410174" y="84660"/>
            <a:ext cx="2796988" cy="565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888" y="523220"/>
            <a:ext cx="5832603" cy="1968968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523407" y="14547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Variance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02CA0E-C229-1F41-94BA-27122077D2C6}"/>
              </a:ext>
            </a:extLst>
          </p:cNvPr>
          <p:cNvSpPr txBox="1"/>
          <p:nvPr/>
        </p:nvSpPr>
        <p:spPr>
          <a:xfrm>
            <a:off x="6870035" y="2342515"/>
            <a:ext cx="46685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Variance: 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sum of the squared deviations from the mean (divided by n-1)</a:t>
            </a:r>
          </a:p>
        </p:txBody>
      </p:sp>
    </p:spTree>
    <p:extLst>
      <p:ext uri="{BB962C8B-B14F-4D97-AF65-F5344CB8AC3E}">
        <p14:creationId xmlns:p14="http://schemas.microsoft.com/office/powerpoint/2010/main" val="687210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Covariance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two variables change together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Population:  joint probability distribution</a:t>
            </a:r>
          </a:p>
          <a:p>
            <a:endParaRPr lang="en-US" dirty="0"/>
          </a:p>
        </p:txBody>
      </p:sp>
      <p:pic>
        <p:nvPicPr>
          <p:cNvPr id="4" name="Picture 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895892" y="659884"/>
            <a:ext cx="1110597" cy="1110597"/>
          </a:xfrm>
          <a:prstGeom prst="rect">
            <a:avLst/>
          </a:prstGeom>
        </p:spPr>
      </p:pic>
      <p:pic>
        <p:nvPicPr>
          <p:cNvPr id="5" name="Picture 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838521" y="678189"/>
            <a:ext cx="1110597" cy="1110597"/>
          </a:xfrm>
          <a:prstGeom prst="rect">
            <a:avLst/>
          </a:prstGeom>
        </p:spPr>
      </p:pic>
      <p:pic>
        <p:nvPicPr>
          <p:cNvPr id="6" name="Picture 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242892" y="1690688"/>
            <a:ext cx="1110597" cy="1110597"/>
          </a:xfrm>
          <a:prstGeom prst="rect">
            <a:avLst/>
          </a:prstGeom>
        </p:spPr>
      </p:pic>
      <p:pic>
        <p:nvPicPr>
          <p:cNvPr id="7" name="Picture 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707219" y="960633"/>
            <a:ext cx="1110597" cy="1110597"/>
          </a:xfrm>
          <a:prstGeom prst="rect">
            <a:avLst/>
          </a:prstGeom>
        </p:spPr>
      </p:pic>
      <p:pic>
        <p:nvPicPr>
          <p:cNvPr id="8" name="Picture 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00408" y="1867614"/>
            <a:ext cx="1110597" cy="1110597"/>
          </a:xfrm>
          <a:prstGeom prst="rect">
            <a:avLst/>
          </a:prstGeom>
        </p:spPr>
      </p:pic>
      <p:pic>
        <p:nvPicPr>
          <p:cNvPr id="9" name="Picture 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856134" y="2504379"/>
            <a:ext cx="1110597" cy="1110597"/>
          </a:xfrm>
          <a:prstGeom prst="rect">
            <a:avLst/>
          </a:prstGeom>
        </p:spPr>
      </p:pic>
      <p:pic>
        <p:nvPicPr>
          <p:cNvPr id="11" name="Picture 1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939383" y="2113048"/>
            <a:ext cx="1110597" cy="1110597"/>
          </a:xfrm>
          <a:prstGeom prst="rect">
            <a:avLst/>
          </a:prstGeom>
        </p:spPr>
      </p:pic>
      <p:pic>
        <p:nvPicPr>
          <p:cNvPr id="12" name="Picture 11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432572" y="3020029"/>
            <a:ext cx="1110597" cy="1110597"/>
          </a:xfrm>
          <a:prstGeom prst="rect">
            <a:avLst/>
          </a:prstGeom>
        </p:spPr>
      </p:pic>
      <p:pic>
        <p:nvPicPr>
          <p:cNvPr id="13" name="Picture 1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238653" y="3251307"/>
            <a:ext cx="1110597" cy="1110597"/>
          </a:xfrm>
          <a:prstGeom prst="rect">
            <a:avLst/>
          </a:prstGeom>
        </p:spPr>
      </p:pic>
      <p:pic>
        <p:nvPicPr>
          <p:cNvPr id="15" name="Picture 1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85653" y="4282111"/>
            <a:ext cx="1110597" cy="1110597"/>
          </a:xfrm>
          <a:prstGeom prst="rect">
            <a:avLst/>
          </a:prstGeom>
        </p:spPr>
      </p:pic>
      <p:pic>
        <p:nvPicPr>
          <p:cNvPr id="16" name="Picture 1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45584" y="2928749"/>
            <a:ext cx="1110597" cy="1110597"/>
          </a:xfrm>
          <a:prstGeom prst="rect">
            <a:avLst/>
          </a:prstGeom>
        </p:spPr>
      </p:pic>
      <p:pic>
        <p:nvPicPr>
          <p:cNvPr id="17" name="Picture 1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543169" y="4459037"/>
            <a:ext cx="1110597" cy="1110597"/>
          </a:xfrm>
          <a:prstGeom prst="rect">
            <a:avLst/>
          </a:prstGeom>
        </p:spPr>
      </p:pic>
      <p:pic>
        <p:nvPicPr>
          <p:cNvPr id="18" name="Picture 1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198895" y="5095802"/>
            <a:ext cx="1110597" cy="1110597"/>
          </a:xfrm>
          <a:prstGeom prst="rect">
            <a:avLst/>
          </a:prstGeom>
        </p:spPr>
      </p:pic>
      <p:pic>
        <p:nvPicPr>
          <p:cNvPr id="19" name="Picture 1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817817" y="5434526"/>
            <a:ext cx="1110597" cy="1110597"/>
          </a:xfrm>
          <a:prstGeom prst="rect">
            <a:avLst/>
          </a:prstGeom>
        </p:spPr>
      </p:pic>
      <p:pic>
        <p:nvPicPr>
          <p:cNvPr id="20" name="Picture 1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282144" y="4704471"/>
            <a:ext cx="1110597" cy="1110597"/>
          </a:xfrm>
          <a:prstGeom prst="rect">
            <a:avLst/>
          </a:prstGeom>
        </p:spPr>
      </p:pic>
      <p:pic>
        <p:nvPicPr>
          <p:cNvPr id="21" name="Picture 2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775333" y="5611452"/>
            <a:ext cx="1110597" cy="1110597"/>
          </a:xfrm>
          <a:prstGeom prst="rect">
            <a:avLst/>
          </a:prstGeom>
        </p:spPr>
      </p:pic>
      <p:pic>
        <p:nvPicPr>
          <p:cNvPr id="14" name="Picture 1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181282" y="3269612"/>
            <a:ext cx="1110597" cy="111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403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Covariance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two variables change together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Population:  joint probability distribution</a:t>
            </a:r>
          </a:p>
          <a:p>
            <a:endParaRPr lang="en-US" dirty="0"/>
          </a:p>
          <a:p>
            <a:r>
              <a:rPr lang="en-US" dirty="0"/>
              <a:t>Sample: covariance estimate</a:t>
            </a:r>
          </a:p>
        </p:txBody>
      </p:sp>
      <p:pic>
        <p:nvPicPr>
          <p:cNvPr id="4" name="Picture 3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895892" y="659884"/>
            <a:ext cx="1110597" cy="1110597"/>
          </a:xfrm>
          <a:prstGeom prst="rect">
            <a:avLst/>
          </a:prstGeom>
        </p:spPr>
      </p:pic>
      <p:pic>
        <p:nvPicPr>
          <p:cNvPr id="5" name="Picture 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838521" y="678189"/>
            <a:ext cx="1110597" cy="1110597"/>
          </a:xfrm>
          <a:prstGeom prst="rect">
            <a:avLst/>
          </a:prstGeom>
        </p:spPr>
      </p:pic>
      <p:pic>
        <p:nvPicPr>
          <p:cNvPr id="6" name="Picture 5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242892" y="1690688"/>
            <a:ext cx="1110597" cy="1110597"/>
          </a:xfrm>
          <a:prstGeom prst="rect">
            <a:avLst/>
          </a:prstGeom>
        </p:spPr>
      </p:pic>
      <p:pic>
        <p:nvPicPr>
          <p:cNvPr id="7" name="Picture 6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707219" y="960633"/>
            <a:ext cx="1110597" cy="1110597"/>
          </a:xfrm>
          <a:prstGeom prst="rect">
            <a:avLst/>
          </a:prstGeom>
        </p:spPr>
      </p:pic>
      <p:pic>
        <p:nvPicPr>
          <p:cNvPr id="8" name="Picture 7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00408" y="1867614"/>
            <a:ext cx="1110597" cy="1110597"/>
          </a:xfrm>
          <a:prstGeom prst="rect">
            <a:avLst/>
          </a:prstGeom>
        </p:spPr>
      </p:pic>
      <p:pic>
        <p:nvPicPr>
          <p:cNvPr id="9" name="Picture 8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856134" y="2504379"/>
            <a:ext cx="1110597" cy="1110597"/>
          </a:xfrm>
          <a:prstGeom prst="rect">
            <a:avLst/>
          </a:prstGeom>
        </p:spPr>
      </p:pic>
      <p:pic>
        <p:nvPicPr>
          <p:cNvPr id="11" name="Picture 10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939383" y="2113048"/>
            <a:ext cx="1110597" cy="1110597"/>
          </a:xfrm>
          <a:prstGeom prst="rect">
            <a:avLst/>
          </a:prstGeom>
        </p:spPr>
      </p:pic>
      <p:pic>
        <p:nvPicPr>
          <p:cNvPr id="12" name="Picture 11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432572" y="3020029"/>
            <a:ext cx="1110597" cy="1110597"/>
          </a:xfrm>
          <a:prstGeom prst="rect">
            <a:avLst/>
          </a:prstGeom>
        </p:spPr>
      </p:pic>
      <p:pic>
        <p:nvPicPr>
          <p:cNvPr id="13" name="Picture 12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238653" y="3251307"/>
            <a:ext cx="1110597" cy="1110597"/>
          </a:xfrm>
          <a:prstGeom prst="rect">
            <a:avLst/>
          </a:prstGeom>
        </p:spPr>
      </p:pic>
      <p:pic>
        <p:nvPicPr>
          <p:cNvPr id="15" name="Picture 14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585653" y="4282111"/>
            <a:ext cx="1110597" cy="1110597"/>
          </a:xfrm>
          <a:prstGeom prst="rect">
            <a:avLst/>
          </a:prstGeom>
        </p:spPr>
      </p:pic>
      <p:pic>
        <p:nvPicPr>
          <p:cNvPr id="16" name="Picture 15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245584" y="2928749"/>
            <a:ext cx="1110597" cy="1110597"/>
          </a:xfrm>
          <a:prstGeom prst="rect">
            <a:avLst/>
          </a:prstGeom>
        </p:spPr>
      </p:pic>
      <p:pic>
        <p:nvPicPr>
          <p:cNvPr id="17" name="Picture 16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543169" y="4459037"/>
            <a:ext cx="1110597" cy="1110597"/>
          </a:xfrm>
          <a:prstGeom prst="rect">
            <a:avLst/>
          </a:prstGeom>
        </p:spPr>
      </p:pic>
      <p:pic>
        <p:nvPicPr>
          <p:cNvPr id="18" name="Picture 17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198895" y="5095802"/>
            <a:ext cx="1110597" cy="1110597"/>
          </a:xfrm>
          <a:prstGeom prst="rect">
            <a:avLst/>
          </a:prstGeom>
        </p:spPr>
      </p:pic>
      <p:pic>
        <p:nvPicPr>
          <p:cNvPr id="19" name="Picture 18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817817" y="5434526"/>
            <a:ext cx="1110597" cy="1110597"/>
          </a:xfrm>
          <a:prstGeom prst="rect">
            <a:avLst/>
          </a:prstGeom>
        </p:spPr>
      </p:pic>
      <p:pic>
        <p:nvPicPr>
          <p:cNvPr id="20" name="Picture 19" descr="housesparrow_male_300_tcm9-139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282144" y="4704471"/>
            <a:ext cx="1110597" cy="1110597"/>
          </a:xfrm>
          <a:prstGeom prst="rect">
            <a:avLst/>
          </a:prstGeom>
        </p:spPr>
      </p:pic>
      <p:pic>
        <p:nvPicPr>
          <p:cNvPr id="21" name="Picture 20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775333" y="5611452"/>
            <a:ext cx="1110597" cy="1110597"/>
          </a:xfrm>
          <a:prstGeom prst="rect">
            <a:avLst/>
          </a:prstGeom>
        </p:spPr>
      </p:pic>
      <p:pic>
        <p:nvPicPr>
          <p:cNvPr id="14" name="Picture 13" descr="housesparrow_male_300_tcm9-139923.jp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181282" y="3269612"/>
            <a:ext cx="1110597" cy="111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906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Covariance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charset="0"/>
                            </a:rPr>
                            <m:t>𝐶𝑜𝑣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 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b="0" i="1" smtClean="0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𝑦</m:t>
                              </m:r>
                              <m:r>
                                <a:rPr lang="en-GB" sz="32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GB" sz="3200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028" y="43422"/>
            <a:ext cx="3867807" cy="130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146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7AD8F-D3AF-1C47-99A5-9197B72F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1875B-43B6-A64F-BD36-2D4ABB39E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https://i.imgur.com/cWwxYa9.gifv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661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Covariance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38200" y="2713220"/>
                <a:ext cx="5113772" cy="9521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i="1">
                              <a:latin typeface="Cambria Math" charset="0"/>
                            </a:rPr>
                            <m:t>𝐶𝑜𝑣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 </m:t>
                          </m:r>
                        </m:e>
                        <m:sub>
                          <m:r>
                            <a:rPr lang="en-GB" sz="3200" i="1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b="0" i="1" smtClean="0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𝑦</m:t>
                              </m:r>
                              <m:r>
                                <a:rPr lang="en-GB" sz="32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GB" sz="3200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713220"/>
                <a:ext cx="5113772" cy="9521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028" y="43422"/>
            <a:ext cx="3867807" cy="13056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8200" y="4079823"/>
                <a:ext cx="4224233" cy="9557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i="1">
                              <a:latin typeface="Cambria Math" charset="0"/>
                            </a:rPr>
                            <m:t>𝐶𝑜𝑣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 </m:t>
                          </m:r>
                        </m:e>
                        <m:sub>
                          <m:r>
                            <a:rPr lang="en-GB" sz="3200" i="1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d>
                                <m:dPr>
                                  <m:ctrlPr>
                                    <a:rPr lang="en-GB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𝑥𝑦</m:t>
                                  </m:r>
                                </m:e>
                              </m:d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−</m:t>
                              </m:r>
                            </m:e>
                          </m:nary>
                          <m:r>
                            <a:rPr lang="en-GB" sz="3200" b="0" i="1" smtClean="0">
                              <a:latin typeface="Cambria Math" charset="0"/>
                            </a:rPr>
                            <m:t>𝑛</m:t>
                          </m:r>
                          <m:acc>
                            <m:accPr>
                              <m:chr m:val="̅"/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3200" i="1">
                                  <a:latin typeface="Cambria Math" charset="0"/>
                                </a:rPr>
                                <m:t>𝑥</m:t>
                              </m:r>
                            </m:e>
                          </m:acc>
                          <m:acc>
                            <m:accPr>
                              <m:chr m:val="̅"/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3200" i="1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num>
                        <m:den>
                          <m:r>
                            <a:rPr lang="en-GB" sz="3200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079823"/>
                <a:ext cx="4224233" cy="955711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2004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Covariance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3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i="1">
                              <a:latin typeface="Cambria Math" charset="0"/>
                            </a:rPr>
                            <m:t>𝐶𝑜𝑣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 </m:t>
                          </m:r>
                        </m:e>
                        <m:sub>
                          <m:r>
                            <a:rPr lang="en-GB" sz="3200" i="1">
                              <a:latin typeface="Cambria Math" charset="0"/>
                            </a:rPr>
                            <m:t>𝑥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,</m:t>
                          </m:r>
                          <m:r>
                            <a:rPr lang="en-GB" sz="3200" i="1">
                              <a:latin typeface="Cambria Math" charset="0"/>
                            </a:rPr>
                            <m:t>𝑦</m:t>
                          </m:r>
                        </m:sub>
                      </m:sSub>
                      <m:r>
                        <a:rPr lang="en-GB" sz="32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𝑥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b="0" i="1" smtClean="0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GB" sz="3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sz="3200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GB" sz="3200" b="0" i="1" smtClean="0">
                                  <a:latin typeface="Cambria Math" charset="0"/>
                                </a:rPr>
                                <m:t>𝑦</m:t>
                              </m:r>
                              <m:r>
                                <a:rPr lang="en-GB" sz="32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2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</m:nary>
                          <m:r>
                            <a:rPr lang="en-GB" sz="32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GB" sz="3200" b="0" i="1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GB" sz="3200" b="0" i="1" smtClean="0"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713220"/>
                <a:ext cx="5203540" cy="95212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028" y="43422"/>
            <a:ext cx="3867807" cy="13056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468" y="3662134"/>
            <a:ext cx="61976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47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</TotalTime>
  <Words>372</Words>
  <Application>Microsoft Macintosh PowerPoint</Application>
  <PresentationFormat>Widescreen</PresentationFormat>
  <Paragraphs>102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Statistics  with  Spa            ows</vt:lpstr>
      <vt:lpstr>Aims</vt:lpstr>
      <vt:lpstr>PowerPoint Presentation</vt:lpstr>
      <vt:lpstr>Covariance</vt:lpstr>
      <vt:lpstr>Covariance</vt:lpstr>
      <vt:lpstr>Covariance</vt:lpstr>
      <vt:lpstr>PowerPoint Presentation</vt:lpstr>
      <vt:lpstr>Covariance</vt:lpstr>
      <vt:lpstr>Covariance</vt:lpstr>
      <vt:lpstr>Covariance vs Correlation</vt:lpstr>
      <vt:lpstr>Covariance vs Correlation</vt:lpstr>
      <vt:lpstr>Covariance vs Correlation</vt:lpstr>
      <vt:lpstr> Correlation coefficient  r  Coefficient of determination R2</vt:lpstr>
      <vt:lpstr>R2</vt:lpstr>
      <vt:lpstr>PowerPoint Presentation</vt:lpstr>
      <vt:lpstr>Take home: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Schroeder, Julia</dc:creator>
  <cp:lastModifiedBy>Schroeder, Julia</cp:lastModifiedBy>
  <cp:revision>7</cp:revision>
  <dcterms:created xsi:type="dcterms:W3CDTF">2020-08-24T10:46:55Z</dcterms:created>
  <dcterms:modified xsi:type="dcterms:W3CDTF">2020-10-06T20:56:07Z</dcterms:modified>
</cp:coreProperties>
</file>

<file path=docProps/thumbnail.jpeg>
</file>